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oboto"/>
      <p:regular r:id="rId15"/>
      <p:bold r:id="rId16"/>
      <p:italic r:id="rId17"/>
      <p:boldItalic r:id="rId18"/>
    </p:embeddedFont>
    <p:embeddedFont>
      <p:font typeface="Roboto Mon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Mono-bold.fntdata"/><Relationship Id="rId11" Type="http://schemas.openxmlformats.org/officeDocument/2006/relationships/slide" Target="slides/slide6.xml"/><Relationship Id="rId22" Type="http://schemas.openxmlformats.org/officeDocument/2006/relationships/font" Target="fonts/RobotoMono-boldItalic.fntdata"/><Relationship Id="rId10" Type="http://schemas.openxmlformats.org/officeDocument/2006/relationships/slide" Target="slides/slide5.xml"/><Relationship Id="rId21" Type="http://schemas.openxmlformats.org/officeDocument/2006/relationships/font" Target="fonts/RobotoMon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regular.fntdata"/><Relationship Id="rId14" Type="http://schemas.openxmlformats.org/officeDocument/2006/relationships/slide" Target="slides/slide9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Mono-regular.fntdata"/><Relationship Id="rId6" Type="http://schemas.openxmlformats.org/officeDocument/2006/relationships/slide" Target="slides/slide1.xml"/><Relationship Id="rId18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8c8c925694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8c8c925694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8c8c925694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8c8c925694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99fbb9c55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99fbb9c55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99fbb9c556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99fbb9c556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8c8c925694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8c8c925694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99fbb9c556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99fbb9c556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c8c92569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c8c92569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9fbb9c556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99fbb9c556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99fbb9c556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99fbb9c556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2834100"/>
          </a:xfrm>
          <a:prstGeom prst="rect">
            <a:avLst/>
          </a:prstGeom>
          <a:solidFill>
            <a:srgbClr val="1C1E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/>
          <p:nvPr/>
        </p:nvSpPr>
        <p:spPr>
          <a:xfrm>
            <a:off x="0" y="2834125"/>
            <a:ext cx="9144000" cy="25200"/>
          </a:xfrm>
          <a:prstGeom prst="rect">
            <a:avLst/>
          </a:prstGeom>
          <a:solidFill>
            <a:srgbClr val="EB3C6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0"/>
            <a:ext cx="9144000" cy="767400"/>
          </a:xfrm>
          <a:prstGeom prst="rect">
            <a:avLst/>
          </a:prstGeom>
          <a:solidFill>
            <a:srgbClr val="1C1E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6" name="Google Shape;16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7" name="Google Shape;17;p3"/>
          <p:cNvSpPr/>
          <p:nvPr/>
        </p:nvSpPr>
        <p:spPr>
          <a:xfrm>
            <a:off x="0" y="767400"/>
            <a:ext cx="9144000" cy="25200"/>
          </a:xfrm>
          <a:prstGeom prst="rect">
            <a:avLst/>
          </a:prstGeom>
          <a:solidFill>
            <a:srgbClr val="EB3C6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863250" y="95700"/>
            <a:ext cx="74175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9144000" cy="767400"/>
          </a:xfrm>
          <a:prstGeom prst="rect">
            <a:avLst/>
          </a:prstGeom>
          <a:solidFill>
            <a:srgbClr val="1C1E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767400"/>
            <a:ext cx="9144000" cy="25200"/>
          </a:xfrm>
          <a:prstGeom prst="rect">
            <a:avLst/>
          </a:prstGeom>
          <a:solidFill>
            <a:srgbClr val="EB3C6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type="title"/>
          </p:nvPr>
        </p:nvSpPr>
        <p:spPr>
          <a:xfrm>
            <a:off x="863250" y="95700"/>
            <a:ext cx="74175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0" y="0"/>
            <a:ext cx="9144000" cy="767400"/>
          </a:xfrm>
          <a:prstGeom prst="rect">
            <a:avLst/>
          </a:prstGeom>
          <a:solidFill>
            <a:srgbClr val="1C1E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/>
          <p:nvPr/>
        </p:nvSpPr>
        <p:spPr>
          <a:xfrm>
            <a:off x="0" y="767400"/>
            <a:ext cx="9144000" cy="25200"/>
          </a:xfrm>
          <a:prstGeom prst="rect">
            <a:avLst/>
          </a:prstGeom>
          <a:solidFill>
            <a:srgbClr val="EB3C6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863250" y="95700"/>
            <a:ext cx="74175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idx="1" type="body"/>
          </p:nvPr>
        </p:nvSpPr>
        <p:spPr>
          <a:xfrm>
            <a:off x="298450" y="11510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6"/>
          <p:cNvSpPr/>
          <p:nvPr/>
        </p:nvSpPr>
        <p:spPr>
          <a:xfrm>
            <a:off x="0" y="0"/>
            <a:ext cx="9144000" cy="767400"/>
          </a:xfrm>
          <a:prstGeom prst="rect">
            <a:avLst/>
          </a:prstGeom>
          <a:solidFill>
            <a:srgbClr val="1C1E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0" y="767400"/>
            <a:ext cx="9144000" cy="25200"/>
          </a:xfrm>
          <a:prstGeom prst="rect">
            <a:avLst/>
          </a:prstGeom>
          <a:solidFill>
            <a:srgbClr val="EB3C6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863250" y="95700"/>
            <a:ext cx="74175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/>
          <p:nvPr/>
        </p:nvSpPr>
        <p:spPr>
          <a:xfrm>
            <a:off x="0" y="0"/>
            <a:ext cx="9144000" cy="3576600"/>
          </a:xfrm>
          <a:prstGeom prst="rect">
            <a:avLst/>
          </a:prstGeom>
          <a:solidFill>
            <a:srgbClr val="1C1E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7"/>
          <p:cNvSpPr txBox="1"/>
          <p:nvPr>
            <p:ph type="title"/>
          </p:nvPr>
        </p:nvSpPr>
        <p:spPr>
          <a:xfrm>
            <a:off x="490250" y="450150"/>
            <a:ext cx="6367800" cy="309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7"/>
          <p:cNvSpPr/>
          <p:nvPr/>
        </p:nvSpPr>
        <p:spPr>
          <a:xfrm>
            <a:off x="-26525" y="3576475"/>
            <a:ext cx="9144000" cy="25200"/>
          </a:xfrm>
          <a:prstGeom prst="rect">
            <a:avLst/>
          </a:prstGeom>
          <a:solidFill>
            <a:srgbClr val="EB3C6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3335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3354B"/>
              </a:solidFill>
            </a:endParaRPr>
          </a:p>
        </p:txBody>
      </p:sp>
      <p:sp>
        <p:nvSpPr>
          <p:cNvPr id="40" name="Google Shape;40;p8"/>
          <p:cNvSpPr/>
          <p:nvPr/>
        </p:nvSpPr>
        <p:spPr>
          <a:xfrm>
            <a:off x="0" y="0"/>
            <a:ext cx="4572000" cy="2834100"/>
          </a:xfrm>
          <a:prstGeom prst="rect">
            <a:avLst/>
          </a:prstGeom>
          <a:solidFill>
            <a:srgbClr val="1C1E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8"/>
          <p:cNvSpPr txBox="1"/>
          <p:nvPr>
            <p:ph type="title"/>
          </p:nvPr>
        </p:nvSpPr>
        <p:spPr>
          <a:xfrm>
            <a:off x="265500" y="238625"/>
            <a:ext cx="4115700" cy="247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8"/>
          <p:cNvSpPr/>
          <p:nvPr/>
        </p:nvSpPr>
        <p:spPr>
          <a:xfrm>
            <a:off x="0" y="2834125"/>
            <a:ext cx="4572000" cy="25200"/>
          </a:xfrm>
          <a:prstGeom prst="rect">
            <a:avLst/>
          </a:prstGeom>
          <a:solidFill>
            <a:srgbClr val="EB3C6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8"/>
          <p:cNvSpPr/>
          <p:nvPr/>
        </p:nvSpPr>
        <p:spPr>
          <a:xfrm rot="5400000">
            <a:off x="2000700" y="2559600"/>
            <a:ext cx="5143500" cy="24300"/>
          </a:xfrm>
          <a:prstGeom prst="rect">
            <a:avLst/>
          </a:prstGeom>
          <a:solidFill>
            <a:srgbClr val="EB3C6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33354B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63250" y="95600"/>
            <a:ext cx="74175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CECE"/>
              </a:buClr>
              <a:buSzPts val="2800"/>
              <a:buFont typeface="Roboto Mono"/>
              <a:buNone/>
              <a:defRPr b="1" sz="2800">
                <a:solidFill>
                  <a:srgbClr val="09CECE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"/>
              <a:buChar char="■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pic>
        <p:nvPicPr>
          <p:cNvPr id="8" name="Google Shape;8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7968174" y="4326475"/>
            <a:ext cx="1175825" cy="81702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su.sheffield.ac.uk/activities/view/ethical-student-hackers-society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600"/>
              <a:t>Ethical Student Hackers</a:t>
            </a:r>
            <a:endParaRPr sz="4600"/>
          </a:p>
        </p:txBody>
      </p:sp>
      <p:sp>
        <p:nvSpPr>
          <p:cNvPr id="57" name="Google Shape;57;p12"/>
          <p:cNvSpPr txBox="1"/>
          <p:nvPr>
            <p:ph idx="1" type="subTitle"/>
          </p:nvPr>
        </p:nvSpPr>
        <p:spPr>
          <a:xfrm>
            <a:off x="311700" y="2834125"/>
            <a:ext cx="8520600" cy="126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 Introduction to our Society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EB3C68"/>
                </a:solidFill>
              </a:rPr>
              <a:t>www.shefesh.com</a:t>
            </a:r>
            <a:endParaRPr sz="1500">
              <a:solidFill>
                <a:srgbClr val="EB3C68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title"/>
          </p:nvPr>
        </p:nvSpPr>
        <p:spPr>
          <a:xfrm>
            <a:off x="863250" y="95700"/>
            <a:ext cx="74175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Who we Are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3" name="Google Shape;63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About Our Society</a:t>
            </a:r>
            <a:endParaRPr sz="1500"/>
          </a:p>
          <a:p>
            <a:pPr indent="-323850" lvl="0" marL="457200" rtl="0" algn="l">
              <a:spcBef>
                <a:spcPts val="1600"/>
              </a:spcBef>
              <a:spcAft>
                <a:spcPts val="0"/>
              </a:spcAft>
              <a:buSzPts val="1500"/>
              <a:buChar char="●"/>
            </a:pPr>
            <a:r>
              <a:rPr lang="en-GB" sz="1500"/>
              <a:t>We formed in 2018</a:t>
            </a:r>
            <a:br>
              <a:rPr lang="en-GB" sz="1500"/>
            </a:b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sz="1500"/>
              <a:t>We meet every Monday, 18:00 - 20:00</a:t>
            </a:r>
            <a:br>
              <a:rPr lang="en-GB" sz="1500"/>
            </a:b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sz="1500"/>
              <a:t>We deliver regular sessions covering a variety of cybersecurity topics - right from the theory, to applying it to ethical hacking!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500"/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6900" y="897625"/>
            <a:ext cx="2709575" cy="135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Theory sessions and live demos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We host sessions every Monday between 18:00 and 20:00 on Blackboard Collaborate that include theory as well as walkthroughs and live demos.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Worksheets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After our sessions we release optional worksheets that can help you further learn about content that we have covered - in your own time, at your own pace.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Guest talks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There will be guest talks from industry specialists such as YHROCU (Yorkshire and Humber Regional Organised Crime Unit).</a:t>
            </a:r>
            <a:endParaRPr/>
          </a:p>
        </p:txBody>
      </p:sp>
      <p:sp>
        <p:nvSpPr>
          <p:cNvPr id="70" name="Google Shape;70;p14"/>
          <p:cNvSpPr txBox="1"/>
          <p:nvPr>
            <p:ph type="title"/>
          </p:nvPr>
        </p:nvSpPr>
        <p:spPr>
          <a:xfrm>
            <a:off x="863250" y="95700"/>
            <a:ext cx="74175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we Do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152475"/>
            <a:ext cx="3510000" cy="336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hacking isn’t: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5"/>
          <p:cNvSpPr txBox="1"/>
          <p:nvPr>
            <p:ph type="title"/>
          </p:nvPr>
        </p:nvSpPr>
        <p:spPr>
          <a:xfrm>
            <a:off x="863250" y="95700"/>
            <a:ext cx="74175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Hacking?</a:t>
            </a:r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738" y="3134900"/>
            <a:ext cx="2889926" cy="16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092" y="1582425"/>
            <a:ext cx="3191208" cy="141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91163" y="2779970"/>
            <a:ext cx="3148975" cy="216745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/>
          <p:nvPr/>
        </p:nvSpPr>
        <p:spPr>
          <a:xfrm>
            <a:off x="3891575" y="1010725"/>
            <a:ext cx="4068600" cy="18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What it is: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en-GB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lots of googling, experimentation, reading code, and fast learning!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en-GB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lots of patience, curiosity, and persistence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en-GB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lots of new skills - </a:t>
            </a:r>
            <a:r>
              <a:rPr lang="en-GB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reconnaissance</a:t>
            </a:r>
            <a:r>
              <a:rPr lang="en-GB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, enumeration, and persistence on a target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863250" y="95700"/>
            <a:ext cx="74175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Meet the Committee</a:t>
            </a:r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 rotWithShape="1">
          <a:blip r:embed="rId3">
            <a:alphaModFix/>
          </a:blip>
          <a:srcRect b="57543" l="1342" r="67282" t="11684"/>
          <a:stretch/>
        </p:blipFill>
        <p:spPr>
          <a:xfrm>
            <a:off x="663225" y="1347024"/>
            <a:ext cx="2169267" cy="149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 rotWithShape="1">
          <a:blip r:embed="rId3">
            <a:alphaModFix/>
          </a:blip>
          <a:srcRect b="46839" l="34593" r="34031" t="10251"/>
          <a:stretch/>
        </p:blipFill>
        <p:spPr>
          <a:xfrm>
            <a:off x="3561975" y="1061475"/>
            <a:ext cx="2169274" cy="2086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 rotWithShape="1">
          <a:blip r:embed="rId3">
            <a:alphaModFix/>
          </a:blip>
          <a:srcRect b="53746" l="68084" r="1022" t="10353"/>
          <a:stretch/>
        </p:blipFill>
        <p:spPr>
          <a:xfrm>
            <a:off x="6347475" y="1233950"/>
            <a:ext cx="2169274" cy="1772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 rotWithShape="1">
          <a:blip r:embed="rId3">
            <a:alphaModFix/>
          </a:blip>
          <a:srcRect b="2290" l="18146" r="50959" t="61808"/>
          <a:stretch/>
        </p:blipFill>
        <p:spPr>
          <a:xfrm>
            <a:off x="2402725" y="3120913"/>
            <a:ext cx="2169274" cy="1772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 rotWithShape="1">
          <a:blip r:embed="rId3">
            <a:alphaModFix/>
          </a:blip>
          <a:srcRect b="2082" l="51159" r="17466" t="62016"/>
          <a:stretch/>
        </p:blipFill>
        <p:spPr>
          <a:xfrm>
            <a:off x="5079375" y="3032138"/>
            <a:ext cx="2423734" cy="195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311700" y="1053750"/>
            <a:ext cx="3999900" cy="151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Engagement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More interactive sessions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Better learning curve</a:t>
            </a:r>
            <a:endParaRPr/>
          </a:p>
        </p:txBody>
      </p:sp>
      <p:sp>
        <p:nvSpPr>
          <p:cNvPr id="96" name="Google Shape;96;p17"/>
          <p:cNvSpPr txBox="1"/>
          <p:nvPr>
            <p:ph idx="2" type="body"/>
          </p:nvPr>
        </p:nvSpPr>
        <p:spPr>
          <a:xfrm>
            <a:off x="4606950" y="1053750"/>
            <a:ext cx="3999900" cy="21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Accessibility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We cater to newcomers as well as advanced hackers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No matter your skill set we should have something to keep you entertained with!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There will be plenty of slides and extra resources on our site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7"/>
          <p:cNvSpPr txBox="1"/>
          <p:nvPr>
            <p:ph type="title"/>
          </p:nvPr>
        </p:nvSpPr>
        <p:spPr>
          <a:xfrm>
            <a:off x="863250" y="95700"/>
            <a:ext cx="74175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Our plan for the year</a:t>
            </a:r>
            <a:endParaRPr/>
          </a:p>
        </p:txBody>
      </p:sp>
      <p:sp>
        <p:nvSpPr>
          <p:cNvPr id="98" name="Google Shape;98;p17"/>
          <p:cNvSpPr txBox="1"/>
          <p:nvPr/>
        </p:nvSpPr>
        <p:spPr>
          <a:xfrm>
            <a:off x="256350" y="3067375"/>
            <a:ext cx="4110600" cy="14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Publicity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-"/>
            </a:pPr>
            <a:r>
              <a:rPr lang="en-GB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Increase our presence on social media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-"/>
            </a:pPr>
            <a:r>
              <a:rPr lang="en-GB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Post lots of useful resources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-"/>
            </a:pPr>
            <a:r>
              <a:rPr lang="en-GB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Maybe even some Cyber blogs!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4606950" y="3120925"/>
            <a:ext cx="4450800" cy="13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Industry Links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-"/>
            </a:pPr>
            <a:r>
              <a:rPr lang="en-GB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We are growing our industry links this year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-"/>
            </a:pPr>
            <a:r>
              <a:rPr lang="en-GB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We’re looking to partner with the best cyber security organisations for job opportunities and industry talks!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/>
          <p:nvPr>
            <p:ph type="title"/>
          </p:nvPr>
        </p:nvSpPr>
        <p:spPr>
          <a:xfrm>
            <a:off x="265500" y="238625"/>
            <a:ext cx="4115700" cy="247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Upcoming Sessions</a:t>
            </a:r>
            <a:endParaRPr/>
          </a:p>
        </p:txBody>
      </p:sp>
      <p:sp>
        <p:nvSpPr>
          <p:cNvPr id="105" name="Google Shape;105;p1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you can expect in the first few weeks</a:t>
            </a:r>
            <a:endParaRPr/>
          </a:p>
        </p:txBody>
      </p:sp>
      <p:sp>
        <p:nvSpPr>
          <p:cNvPr id="106" name="Google Shape;106;p1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Juice Shop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Basics of Linux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Juice Shop (again!)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Special Guest Talk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Automation in Python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Get yourself a membership here: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https://su.sheffield.ac.uk/activities/view/ethical-student-hackers-society</a:t>
            </a:r>
            <a:endParaRPr>
              <a:solidFill>
                <a:srgbClr val="09CECE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9CECE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Or search for ‘Ethical Hackers’ on the SU website</a:t>
            </a:r>
            <a:endParaRPr/>
          </a:p>
        </p:txBody>
      </p:sp>
      <p:sp>
        <p:nvSpPr>
          <p:cNvPr id="112" name="Google Shape;112;p1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Our memberships: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Mailing list Only: 		£0.00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1 Year membership: 	£4.00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2 Year membership: 	£7.00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9"/>
          <p:cNvSpPr txBox="1"/>
          <p:nvPr>
            <p:ph type="title"/>
          </p:nvPr>
        </p:nvSpPr>
        <p:spPr>
          <a:xfrm>
            <a:off x="863250" y="95700"/>
            <a:ext cx="74175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Join us!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/>
          <p:nvPr>
            <p:ph type="title"/>
          </p:nvPr>
        </p:nvSpPr>
        <p:spPr>
          <a:xfrm>
            <a:off x="863250" y="95700"/>
            <a:ext cx="74175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Any Questions?</a:t>
            </a:r>
            <a:endParaRPr/>
          </a:p>
        </p:txBody>
      </p:sp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8650" y="1061775"/>
            <a:ext cx="3146700" cy="314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0"/>
          <p:cNvSpPr txBox="1"/>
          <p:nvPr/>
        </p:nvSpPr>
        <p:spPr>
          <a:xfrm>
            <a:off x="2740350" y="4208475"/>
            <a:ext cx="36633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EB3C68"/>
                </a:solidFill>
                <a:latin typeface="Roboto"/>
                <a:ea typeface="Roboto"/>
                <a:cs typeface="Roboto"/>
                <a:sym typeface="Roboto"/>
              </a:rPr>
              <a:t>www.shefesh.com</a:t>
            </a:r>
            <a:endParaRPr sz="2300">
              <a:solidFill>
                <a:srgbClr val="EB3C6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